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58" r:id="rId4"/>
    <p:sldId id="259" r:id="rId5"/>
    <p:sldId id="260" r:id="rId6"/>
    <p:sldId id="261" r:id="rId7"/>
    <p:sldId id="262" r:id="rId8"/>
    <p:sldId id="263" r:id="rId9"/>
    <p:sldId id="271" r:id="rId10"/>
    <p:sldId id="359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B118C-3BB3-434F-9DAC-E0DFDC441D63}" v="44" dt="2023-12-07T07:24:29.832"/>
    <p1510:client id="{975FBAF7-B89C-4E09-A21D-BBAE5FBBEC2F}" v="103" dt="2023-12-07T10:28:28.2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113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1EF047A3-ABFF-825E-6DD1-915B7B840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287FA32-A1DE-50B4-5BD3-798A6232C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Autor a datum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Název prezentace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548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100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10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Program – podtitul</a:t>
            </a:r>
          </a:p>
        </p:txBody>
      </p:sp>
      <p:sp>
        <p:nvSpPr>
          <p:cNvPr id="109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Název program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11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ůležitý fak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íce o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Více o faktu</a:t>
            </a:r>
          </a:p>
        </p:txBody>
      </p:sp>
      <p:sp>
        <p:nvSpPr>
          <p:cNvPr id="12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Zdroj</a:t>
            </a:r>
          </a:p>
        </p:txBody>
      </p:sp>
      <p:sp>
        <p:nvSpPr>
          <p:cNvPr id="136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ůchod ve venkovní otevřené kamenné budově pod růžovo‑fialovou oblohou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Černobílá fotka detailu zakřivené střechy"/>
          <p:cNvSpPr>
            <a:spLocks noGrp="1"/>
          </p:cNvSpPr>
          <p:nvPr>
            <p:ph type="pic" sz="half" idx="22"/>
          </p:nvPr>
        </p:nvSpPr>
        <p:spPr>
          <a:xfrm>
            <a:off x="6577500" y="3632200"/>
            <a:ext cx="11228999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Kovové točité schodiště z podhledu"/>
          <p:cNvSpPr>
            <a:spLocks noGrp="1"/>
          </p:cNvSpPr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ílá futuristická chodba se stíny"/>
          <p:cNvSpPr>
            <a:spLocks noGrp="1"/>
          </p:cNvSpPr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D6441FF-3862-8E48-C3CB-12A1442C55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23543163" y="12477591"/>
            <a:ext cx="403957" cy="41036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705BD-2D76-4A42-8C26-AD29D5427A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222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ílé zakřivené oblouky na lesklé šedé podlaze"/>
          <p:cNvSpPr>
            <a:spLocks noGrp="1"/>
          </p:cNvSpPr>
          <p:nvPr>
            <p:ph type="pic" idx="21"/>
          </p:nvPr>
        </p:nvSpPr>
        <p:spPr>
          <a:xfrm>
            <a:off x="-76200" y="-558800"/>
            <a:ext cx="24574500" cy="14839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Autor a datum</a:t>
            </a:r>
          </a:p>
        </p:txBody>
      </p:sp>
      <p:sp>
        <p:nvSpPr>
          <p:cNvPr id="2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Název prezentace</a:t>
            </a:r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ysoká budova s okny ze zrcadlového skla z podhledu"/>
          <p:cNvSpPr>
            <a:spLocks noGrp="1"/>
          </p:cNvSpPr>
          <p:nvPr>
            <p:ph type="pic" idx="21"/>
          </p:nvPr>
        </p:nvSpPr>
        <p:spPr>
          <a:xfrm>
            <a:off x="8140700" y="-1"/>
            <a:ext cx="2057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Název snímku</a:t>
            </a:r>
          </a:p>
        </p:txBody>
      </p:sp>
      <p:sp>
        <p:nvSpPr>
          <p:cNvPr id="3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43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Část stropu s dřevěným obložením"/>
          <p:cNvSpPr>
            <a:spLocks noGrp="1"/>
          </p:cNvSpPr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Podtitul snímku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6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63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 a živé video – ma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72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 a živé video – vel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Podtitul snímku</a:t>
            </a:r>
          </a:p>
        </p:txBody>
      </p:sp>
      <p:sp>
        <p:nvSpPr>
          <p:cNvPr id="8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3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Název oddílu</a:t>
            </a:r>
          </a:p>
        </p:txBody>
      </p:sp>
      <p:sp>
        <p:nvSpPr>
          <p:cNvPr id="9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Název snímku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3459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Vojtěch Pražák, Infekční oddělení Nem. České Budějovic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Vojtěch Pražák, Infekční oddělení Nem. České Budějovice</a:t>
            </a:r>
          </a:p>
        </p:txBody>
      </p:sp>
      <p:sp>
        <p:nvSpPr>
          <p:cNvPr id="172" name="Kazuistiký seminář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r>
              <a:rPr lang="cs-CZ" dirty="0"/>
              <a:t>Kazuistiky</a:t>
            </a:r>
            <a:r>
              <a:rPr lang="cs-CZ"/>
              <a:t>: Infekce pohybového aparátu</a:t>
            </a:r>
            <a:endParaRPr lang="cs-CZ" dirty="0"/>
          </a:p>
        </p:txBody>
      </p:sp>
      <p:sp>
        <p:nvSpPr>
          <p:cNvPr id="173" name="Diabetes v infekci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Diabetes v </a:t>
            </a:r>
            <a:r>
              <a:rPr dirty="0" err="1"/>
              <a:t>infekci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rafy/statistik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rPr lang="cs-CZ" dirty="0"/>
              <a:t>Statistika</a:t>
            </a:r>
            <a:endParaRPr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AD23D47-7556-A287-BD81-0181BC073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783610" y="7938325"/>
            <a:ext cx="434991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AAE07F0-0BBF-B400-C90C-3210BF4CA247}"/>
              </a:ext>
            </a:extLst>
          </p:cNvPr>
          <p:cNvSpPr txBox="1"/>
          <p:nvPr/>
        </p:nvSpPr>
        <p:spPr>
          <a:xfrm>
            <a:off x="18075123" y="6259028"/>
            <a:ext cx="1828800" cy="13208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4000" i="0" u="none" strike="noStrike" cap="none" spc="0" normalizeH="0" baseline="0">
              <a:ln>
                <a:noFill/>
              </a:ln>
              <a:solidFill>
                <a:schemeClr val="accent1">
                  <a:satOff val="-9155"/>
                  <a:lumOff val="-32673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3D2648-F53F-5849-4F73-1D341C9731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560D30F3-E6E3-4A59-E5FF-EFA1A57B1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49" y="3761149"/>
            <a:ext cx="11748051" cy="7110662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EA666FAB-D1B5-B95B-14FC-65F183EB1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82087" y="3761149"/>
            <a:ext cx="11457964" cy="71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85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2" name="Závě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Závěr </a:t>
            </a:r>
          </a:p>
        </p:txBody>
      </p:sp>
      <p:sp>
        <p:nvSpPr>
          <p:cNvPr id="213" name="Pacienti s DM2T mají těžší, delší průběh s vícero komplikacem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 err="1"/>
              <a:t>Pacienti</a:t>
            </a:r>
            <a:r>
              <a:rPr sz="5400" dirty="0"/>
              <a:t> s DM2T </a:t>
            </a:r>
            <a:r>
              <a:rPr sz="5400" dirty="0" err="1"/>
              <a:t>mají</a:t>
            </a:r>
            <a:r>
              <a:rPr sz="5400" dirty="0"/>
              <a:t> </a:t>
            </a:r>
            <a:r>
              <a:rPr sz="5400" dirty="0" err="1"/>
              <a:t>těžší</a:t>
            </a:r>
            <a:r>
              <a:rPr sz="5400" dirty="0"/>
              <a:t>, </a:t>
            </a:r>
            <a:r>
              <a:rPr sz="5400" dirty="0" err="1"/>
              <a:t>delší</a:t>
            </a:r>
            <a:r>
              <a:rPr sz="5400" dirty="0"/>
              <a:t> </a:t>
            </a:r>
            <a:r>
              <a:rPr sz="5400" dirty="0" err="1"/>
              <a:t>průběh</a:t>
            </a:r>
            <a:r>
              <a:rPr sz="5400" dirty="0"/>
              <a:t> s </a:t>
            </a:r>
            <a:r>
              <a:rPr sz="5400" dirty="0" err="1"/>
              <a:t>vícero</a:t>
            </a:r>
            <a:r>
              <a:rPr sz="5400" dirty="0"/>
              <a:t> </a:t>
            </a:r>
            <a:r>
              <a:rPr sz="5400" dirty="0" err="1"/>
              <a:t>komplikacemi</a:t>
            </a:r>
            <a:endParaRPr sz="5400" dirty="0"/>
          </a:p>
          <a:p>
            <a:r>
              <a:rPr lang="cs-CZ" sz="5400" dirty="0"/>
              <a:t>Náročná péče, zejména ošetřovatelská</a:t>
            </a:r>
            <a:endParaRPr sz="5400" dirty="0"/>
          </a:p>
          <a:p>
            <a:r>
              <a:rPr lang="cs-CZ" sz="5400" dirty="0"/>
              <a:t>Náklady spojené s hospitalizací vyšší</a:t>
            </a:r>
          </a:p>
          <a:p>
            <a:r>
              <a:rPr lang="cs-CZ" sz="5400" dirty="0"/>
              <a:t>Dlouhodobá ATB terapie – CDI, mykózy, rezistence a superinfekce</a:t>
            </a:r>
            <a:endParaRPr sz="5400" dirty="0"/>
          </a:p>
          <a:p>
            <a:r>
              <a:rPr sz="5400" dirty="0" err="1"/>
              <a:t>Zdlouhavý</a:t>
            </a:r>
            <a:r>
              <a:rPr sz="5400" dirty="0"/>
              <a:t> </a:t>
            </a:r>
            <a:r>
              <a:rPr lang="cs-CZ" sz="5400" dirty="0"/>
              <a:t>a</a:t>
            </a:r>
            <a:r>
              <a:rPr sz="5400" dirty="0"/>
              <a:t> </a:t>
            </a:r>
            <a:r>
              <a:rPr sz="5400" dirty="0" err="1"/>
              <a:t>neplnohodnotný</a:t>
            </a:r>
            <a:r>
              <a:rPr sz="5400" dirty="0"/>
              <a:t> </a:t>
            </a:r>
            <a:r>
              <a:rPr sz="5400" dirty="0" err="1"/>
              <a:t>návrat</a:t>
            </a:r>
            <a:r>
              <a:rPr sz="5400" dirty="0"/>
              <a:t> do </a:t>
            </a:r>
            <a:r>
              <a:rPr sz="5400" dirty="0" err="1"/>
              <a:t>života</a:t>
            </a:r>
            <a:r>
              <a:rPr sz="5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odtitul snímku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45719" tIns="45719" rIns="45719" bIns="45719" anchor="t">
            <a:noAutofit/>
          </a:bodyPr>
          <a:lstStyle/>
          <a:p>
            <a:r>
              <a:rPr lang="cs-CZ" sz="6000" dirty="0"/>
              <a:t>Infekce pohybového aparátu</a:t>
            </a:r>
            <a:endParaRPr sz="6000" dirty="0"/>
          </a:p>
        </p:txBody>
      </p:sp>
      <p:sp>
        <p:nvSpPr>
          <p:cNvPr id="180" name="Úv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rPr dirty="0" err="1"/>
              <a:t>Úvod</a:t>
            </a:r>
            <a:endParaRPr dirty="0"/>
          </a:p>
        </p:txBody>
      </p:sp>
      <p:sp>
        <p:nvSpPr>
          <p:cNvPr id="181" name="DM 2. typu běžnou diagnózo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r>
              <a:rPr lang="cs-CZ" sz="5400" dirty="0">
                <a:latin typeface="Calibri"/>
              </a:rPr>
              <a:t>Týmová péče INF s NCH, ORO</a:t>
            </a:r>
          </a:p>
          <a:p>
            <a:r>
              <a:rPr sz="5400" dirty="0">
                <a:latin typeface="Calibri"/>
              </a:rPr>
              <a:t>DM 2. </a:t>
            </a:r>
            <a:r>
              <a:rPr lang="cs-CZ" sz="5400" dirty="0">
                <a:latin typeface="Calibri"/>
              </a:rPr>
              <a:t>typu je běžnou</a:t>
            </a:r>
            <a:r>
              <a:rPr sz="5400" dirty="0">
                <a:latin typeface="Calibri"/>
              </a:rPr>
              <a:t> </a:t>
            </a:r>
            <a:r>
              <a:rPr sz="5400" dirty="0" err="1">
                <a:latin typeface="Calibri"/>
              </a:rPr>
              <a:t>diagnózou</a:t>
            </a:r>
            <a:r>
              <a:rPr lang="cs-CZ" sz="5400" dirty="0">
                <a:latin typeface="Calibri"/>
              </a:rPr>
              <a:t> </a:t>
            </a:r>
          </a:p>
          <a:p>
            <a:r>
              <a:rPr lang="cs-CZ" sz="5400" dirty="0">
                <a:latin typeface="Calibri"/>
              </a:rPr>
              <a:t>Infektolog se stará o pacienta a mikroba</a:t>
            </a:r>
          </a:p>
          <a:p>
            <a:r>
              <a:rPr lang="cs-CZ" sz="5400" dirty="0">
                <a:latin typeface="Calibri"/>
              </a:rPr>
              <a:t>Chirurgické obory se starají o fokus a operují</a:t>
            </a:r>
          </a:p>
        </p:txBody>
      </p:sp>
      <p:graphicFrame>
        <p:nvGraphicFramePr>
          <p:cNvPr id="182" name="Tabulka 1"/>
          <p:cNvGraphicFramePr/>
          <p:nvPr>
            <p:extLst>
              <p:ext uri="{D42A27DB-BD31-4B8C-83A1-F6EECF244321}">
                <p14:modId xmlns:p14="http://schemas.microsoft.com/office/powerpoint/2010/main" val="1637823737"/>
              </p:ext>
            </p:extLst>
          </p:nvPr>
        </p:nvGraphicFramePr>
        <p:xfrm>
          <a:off x="13425377" y="4248504"/>
          <a:ext cx="10383537" cy="285516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6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1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9164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200"/>
                        <a:t>INF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200"/>
                        <a:t>ORO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200"/>
                        <a:t>NCH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004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200"/>
                        <a:t>A41.0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200"/>
                        <a:t>M00/M86/T84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200"/>
                        <a:t>M46/G06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>
            <a:extLst>
              <a:ext uri="{FF2B5EF4-FFF2-40B4-BE49-F238E27FC236}">
                <a16:creationId xmlns:a16="http://schemas.microsoft.com/office/drawing/2014/main" id="{9D61F091-558F-5654-D83A-D7351227A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184151"/>
            <a:ext cx="180721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tr-TR" sz="8000">
                <a:solidFill>
                  <a:schemeClr val="tx1"/>
                </a:solidFill>
                <a:latin typeface="Calibri" panose="020F0502020204030204" pitchFamily="34" charset="0"/>
              </a:rPr>
              <a:t>Náš tým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74D318D-BBDD-93FA-888F-AEAC55F64160}"/>
              </a:ext>
            </a:extLst>
          </p:cNvPr>
          <p:cNvSpPr/>
          <p:nvPr/>
        </p:nvSpPr>
        <p:spPr bwMode="auto">
          <a:xfrm>
            <a:off x="3877541" y="2584451"/>
            <a:ext cx="16573500" cy="842962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1828800" hangingPunct="1">
              <a:defRPr/>
            </a:pPr>
            <a:endParaRPr lang="cs-CZ" sz="440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1E7DED1-891D-F4EA-D3DF-169648214F27}"/>
              </a:ext>
            </a:extLst>
          </p:cNvPr>
          <p:cNvSpPr txBox="1"/>
          <p:nvPr/>
        </p:nvSpPr>
        <p:spPr>
          <a:xfrm>
            <a:off x="4333876" y="3286126"/>
            <a:ext cx="785812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+mj-lt"/>
              </a:rPr>
              <a:t>ortoped/neurochirurg/chirurg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56CD6EF-BD04-F920-E589-5736A708D9EB}"/>
              </a:ext>
            </a:extLst>
          </p:cNvPr>
          <p:cNvSpPr txBox="1"/>
          <p:nvPr/>
        </p:nvSpPr>
        <p:spPr>
          <a:xfrm>
            <a:off x="13335001" y="3286126"/>
            <a:ext cx="346392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+mj-lt"/>
              </a:rPr>
              <a:t>mikrobiolog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D6DC31B-33DE-3573-6140-80AA970D03A1}"/>
              </a:ext>
            </a:extLst>
          </p:cNvPr>
          <p:cNvSpPr txBox="1"/>
          <p:nvPr/>
        </p:nvSpPr>
        <p:spPr>
          <a:xfrm>
            <a:off x="4333876" y="6226176"/>
            <a:ext cx="271462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b="1" dirty="0">
                <a:solidFill>
                  <a:schemeClr val="tx1"/>
                </a:solidFill>
                <a:latin typeface="+mj-lt"/>
              </a:rPr>
              <a:t>pacient</a:t>
            </a:r>
            <a:r>
              <a:rPr lang="cs-CZ" sz="44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FD2014-FDB3-D9A0-EB95-6AE529239AF4}"/>
              </a:ext>
            </a:extLst>
          </p:cNvPr>
          <p:cNvSpPr txBox="1"/>
          <p:nvPr/>
        </p:nvSpPr>
        <p:spPr>
          <a:xfrm>
            <a:off x="7048500" y="6261100"/>
            <a:ext cx="35718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+mj-lt"/>
              </a:rPr>
              <a:t>Lokální nález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71F63D0-60D5-2F49-5E43-4068E325E04B}"/>
              </a:ext>
            </a:extLst>
          </p:cNvPr>
          <p:cNvSpPr txBox="1"/>
          <p:nvPr/>
        </p:nvSpPr>
        <p:spPr>
          <a:xfrm>
            <a:off x="13335001" y="6261100"/>
            <a:ext cx="271462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+mj-lt"/>
              </a:rPr>
              <a:t>bakterie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E460572-ACB1-4586-17D3-E605B79839B7}"/>
              </a:ext>
            </a:extLst>
          </p:cNvPr>
          <p:cNvSpPr txBox="1"/>
          <p:nvPr/>
        </p:nvSpPr>
        <p:spPr>
          <a:xfrm>
            <a:off x="10477501" y="9001126"/>
            <a:ext cx="329882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+mj-lt"/>
              </a:rPr>
              <a:t>infektolog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8CE0816-3648-D910-A75B-6BACAF52BD7C}"/>
              </a:ext>
            </a:extLst>
          </p:cNvPr>
          <p:cNvSpPr txBox="1"/>
          <p:nvPr/>
        </p:nvSpPr>
        <p:spPr>
          <a:xfrm>
            <a:off x="16049626" y="6261101"/>
            <a:ext cx="271462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+mj-lt"/>
              </a:rPr>
              <a:t>ATB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0A5697E-1A70-6692-5C6B-4A721B9C073D}"/>
              </a:ext>
            </a:extLst>
          </p:cNvPr>
          <p:cNvSpPr txBox="1"/>
          <p:nvPr/>
        </p:nvSpPr>
        <p:spPr>
          <a:xfrm>
            <a:off x="10620376" y="6261100"/>
            <a:ext cx="271462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+mj-lt"/>
              </a:rPr>
              <a:t>operace </a:t>
            </a:r>
          </a:p>
        </p:txBody>
      </p:sp>
      <p:cxnSp>
        <p:nvCxnSpPr>
          <p:cNvPr id="6156" name="Straight Arrow Connector 102">
            <a:extLst>
              <a:ext uri="{FF2B5EF4-FFF2-40B4-BE49-F238E27FC236}">
                <a16:creationId xmlns:a16="http://schemas.microsoft.com/office/drawing/2014/main" id="{E0E80DCF-C949-7CE0-1F13-933BB6485215}"/>
              </a:ext>
            </a:extLst>
          </p:cNvPr>
          <p:cNvCxnSpPr>
            <a:cxnSpLocks noChangeShapeType="1"/>
            <a:stCxn id="96" idx="2"/>
            <a:endCxn id="97" idx="0"/>
          </p:cNvCxnSpPr>
          <p:nvPr/>
        </p:nvCxnSpPr>
        <p:spPr bwMode="auto">
          <a:xfrm flipH="1">
            <a:off x="5691188" y="4055567"/>
            <a:ext cx="9375776" cy="217060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Straight Arrow Connector 103">
            <a:extLst>
              <a:ext uri="{FF2B5EF4-FFF2-40B4-BE49-F238E27FC236}">
                <a16:creationId xmlns:a16="http://schemas.microsoft.com/office/drawing/2014/main" id="{BB82A86E-788F-E669-AFC1-CB1E0474E88C}"/>
              </a:ext>
            </a:extLst>
          </p:cNvPr>
          <p:cNvCxnSpPr>
            <a:cxnSpLocks noChangeShapeType="1"/>
            <a:stCxn id="96" idx="2"/>
            <a:endCxn id="98" idx="0"/>
          </p:cNvCxnSpPr>
          <p:nvPr/>
        </p:nvCxnSpPr>
        <p:spPr bwMode="auto">
          <a:xfrm flipH="1">
            <a:off x="8834438" y="4055567"/>
            <a:ext cx="6232526" cy="220553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Straight Arrow Connector 104">
            <a:extLst>
              <a:ext uri="{FF2B5EF4-FFF2-40B4-BE49-F238E27FC236}">
                <a16:creationId xmlns:a16="http://schemas.microsoft.com/office/drawing/2014/main" id="{6A8D81B2-9E37-F2EB-153C-8C9A918F095A}"/>
              </a:ext>
            </a:extLst>
          </p:cNvPr>
          <p:cNvCxnSpPr>
            <a:cxnSpLocks noChangeShapeType="1"/>
            <a:stCxn id="96" idx="2"/>
          </p:cNvCxnSpPr>
          <p:nvPr/>
        </p:nvCxnSpPr>
        <p:spPr bwMode="auto">
          <a:xfrm flipH="1">
            <a:off x="11906251" y="4055567"/>
            <a:ext cx="3160713" cy="223093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Straight Arrow Connector 106">
            <a:extLst>
              <a:ext uri="{FF2B5EF4-FFF2-40B4-BE49-F238E27FC236}">
                <a16:creationId xmlns:a16="http://schemas.microsoft.com/office/drawing/2014/main" id="{F7C33FDD-ADD8-F782-F214-45219944F17F}"/>
              </a:ext>
            </a:extLst>
          </p:cNvPr>
          <p:cNvCxnSpPr>
            <a:cxnSpLocks noChangeShapeType="1"/>
            <a:stCxn id="96" idx="2"/>
            <a:endCxn id="99" idx="0"/>
          </p:cNvCxnSpPr>
          <p:nvPr/>
        </p:nvCxnSpPr>
        <p:spPr bwMode="auto">
          <a:xfrm flipH="1">
            <a:off x="14692314" y="4055567"/>
            <a:ext cx="374650" cy="220553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Straight Arrow Connector 107">
            <a:extLst>
              <a:ext uri="{FF2B5EF4-FFF2-40B4-BE49-F238E27FC236}">
                <a16:creationId xmlns:a16="http://schemas.microsoft.com/office/drawing/2014/main" id="{13778B03-ED9F-A419-DF86-758481388C43}"/>
              </a:ext>
            </a:extLst>
          </p:cNvPr>
          <p:cNvCxnSpPr>
            <a:cxnSpLocks noChangeShapeType="1"/>
            <a:stCxn id="96" idx="2"/>
            <a:endCxn id="101" idx="0"/>
          </p:cNvCxnSpPr>
          <p:nvPr/>
        </p:nvCxnSpPr>
        <p:spPr bwMode="auto">
          <a:xfrm>
            <a:off x="15066964" y="4055567"/>
            <a:ext cx="2339974" cy="220553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Straight Arrow Connector 109">
            <a:extLst>
              <a:ext uri="{FF2B5EF4-FFF2-40B4-BE49-F238E27FC236}">
                <a16:creationId xmlns:a16="http://schemas.microsoft.com/office/drawing/2014/main" id="{BE91060D-FB60-2E7D-098E-8F6EED33A428}"/>
              </a:ext>
            </a:extLst>
          </p:cNvPr>
          <p:cNvCxnSpPr>
            <a:cxnSpLocks noChangeShapeType="1"/>
            <a:stCxn id="95" idx="2"/>
            <a:endCxn id="97" idx="0"/>
          </p:cNvCxnSpPr>
          <p:nvPr/>
        </p:nvCxnSpPr>
        <p:spPr bwMode="auto">
          <a:xfrm flipH="1">
            <a:off x="5691188" y="4055567"/>
            <a:ext cx="2571750" cy="217060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Straight Arrow Connector 110">
            <a:extLst>
              <a:ext uri="{FF2B5EF4-FFF2-40B4-BE49-F238E27FC236}">
                <a16:creationId xmlns:a16="http://schemas.microsoft.com/office/drawing/2014/main" id="{5821B039-AAE2-C70F-D492-BC07C10F5988}"/>
              </a:ext>
            </a:extLst>
          </p:cNvPr>
          <p:cNvCxnSpPr>
            <a:cxnSpLocks noChangeShapeType="1"/>
            <a:stCxn id="95" idx="2"/>
            <a:endCxn id="98" idx="0"/>
          </p:cNvCxnSpPr>
          <p:nvPr/>
        </p:nvCxnSpPr>
        <p:spPr bwMode="auto">
          <a:xfrm>
            <a:off x="8262938" y="4055567"/>
            <a:ext cx="571500" cy="220553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Straight Arrow Connector 111">
            <a:extLst>
              <a:ext uri="{FF2B5EF4-FFF2-40B4-BE49-F238E27FC236}">
                <a16:creationId xmlns:a16="http://schemas.microsoft.com/office/drawing/2014/main" id="{216F181D-D973-89CD-1850-777DEB1D0112}"/>
              </a:ext>
            </a:extLst>
          </p:cNvPr>
          <p:cNvCxnSpPr>
            <a:cxnSpLocks noChangeShapeType="1"/>
            <a:stCxn id="95" idx="2"/>
            <a:endCxn id="102" idx="0"/>
          </p:cNvCxnSpPr>
          <p:nvPr/>
        </p:nvCxnSpPr>
        <p:spPr bwMode="auto">
          <a:xfrm>
            <a:off x="8262938" y="4055567"/>
            <a:ext cx="3714750" cy="220553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Straight Arrow Connector 112">
            <a:extLst>
              <a:ext uri="{FF2B5EF4-FFF2-40B4-BE49-F238E27FC236}">
                <a16:creationId xmlns:a16="http://schemas.microsoft.com/office/drawing/2014/main" id="{638BA736-A28B-F47B-95BC-9679454A77DC}"/>
              </a:ext>
            </a:extLst>
          </p:cNvPr>
          <p:cNvCxnSpPr>
            <a:cxnSpLocks noChangeShapeType="1"/>
            <a:stCxn id="95" idx="2"/>
            <a:endCxn id="99" idx="0"/>
          </p:cNvCxnSpPr>
          <p:nvPr/>
        </p:nvCxnSpPr>
        <p:spPr bwMode="auto">
          <a:xfrm>
            <a:off x="8262938" y="4055567"/>
            <a:ext cx="6429376" cy="220553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Straight Arrow Connector 113">
            <a:extLst>
              <a:ext uri="{FF2B5EF4-FFF2-40B4-BE49-F238E27FC236}">
                <a16:creationId xmlns:a16="http://schemas.microsoft.com/office/drawing/2014/main" id="{1C751395-70FF-6B07-44E1-45A69267E8AA}"/>
              </a:ext>
            </a:extLst>
          </p:cNvPr>
          <p:cNvCxnSpPr>
            <a:cxnSpLocks noChangeShapeType="1"/>
            <a:stCxn id="95" idx="2"/>
            <a:endCxn id="101" idx="0"/>
          </p:cNvCxnSpPr>
          <p:nvPr/>
        </p:nvCxnSpPr>
        <p:spPr bwMode="auto">
          <a:xfrm>
            <a:off x="8262938" y="4055567"/>
            <a:ext cx="9144000" cy="220553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Straight Arrow Connector 114">
            <a:extLst>
              <a:ext uri="{FF2B5EF4-FFF2-40B4-BE49-F238E27FC236}">
                <a16:creationId xmlns:a16="http://schemas.microsoft.com/office/drawing/2014/main" id="{00A4315A-1E49-2320-47BD-80CC332B26BD}"/>
              </a:ext>
            </a:extLst>
          </p:cNvPr>
          <p:cNvCxnSpPr>
            <a:cxnSpLocks noChangeShapeType="1"/>
            <a:endCxn id="97" idx="2"/>
          </p:cNvCxnSpPr>
          <p:nvPr/>
        </p:nvCxnSpPr>
        <p:spPr bwMode="auto">
          <a:xfrm flipH="1" flipV="1">
            <a:off x="5691188" y="6995617"/>
            <a:ext cx="4786312" cy="210393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Straight Arrow Connector 115">
            <a:extLst>
              <a:ext uri="{FF2B5EF4-FFF2-40B4-BE49-F238E27FC236}">
                <a16:creationId xmlns:a16="http://schemas.microsoft.com/office/drawing/2014/main" id="{62A19D87-464E-C22A-0122-110EDD9A95D9}"/>
              </a:ext>
            </a:extLst>
          </p:cNvPr>
          <p:cNvCxnSpPr>
            <a:cxnSpLocks noChangeShapeType="1"/>
            <a:endCxn id="98" idx="2"/>
          </p:cNvCxnSpPr>
          <p:nvPr/>
        </p:nvCxnSpPr>
        <p:spPr bwMode="auto">
          <a:xfrm flipH="1" flipV="1">
            <a:off x="8834438" y="7030541"/>
            <a:ext cx="2500312" cy="197058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Straight Arrow Connector 116">
            <a:extLst>
              <a:ext uri="{FF2B5EF4-FFF2-40B4-BE49-F238E27FC236}">
                <a16:creationId xmlns:a16="http://schemas.microsoft.com/office/drawing/2014/main" id="{45426E2E-5AD3-A12D-68F6-4C1E4FEEC8D9}"/>
              </a:ext>
            </a:extLst>
          </p:cNvPr>
          <p:cNvCxnSpPr>
            <a:cxnSpLocks noChangeShapeType="1"/>
            <a:stCxn id="100" idx="0"/>
            <a:endCxn id="102" idx="2"/>
          </p:cNvCxnSpPr>
          <p:nvPr/>
        </p:nvCxnSpPr>
        <p:spPr bwMode="auto">
          <a:xfrm flipH="1" flipV="1">
            <a:off x="11977688" y="7030541"/>
            <a:ext cx="149226" cy="197058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Straight Arrow Connector 117">
            <a:extLst>
              <a:ext uri="{FF2B5EF4-FFF2-40B4-BE49-F238E27FC236}">
                <a16:creationId xmlns:a16="http://schemas.microsoft.com/office/drawing/2014/main" id="{F8A7C03C-CE21-7C22-01B1-DD8D47871C98}"/>
              </a:ext>
            </a:extLst>
          </p:cNvPr>
          <p:cNvCxnSpPr>
            <a:cxnSpLocks noChangeShapeType="1"/>
            <a:endCxn id="99" idx="2"/>
          </p:cNvCxnSpPr>
          <p:nvPr/>
        </p:nvCxnSpPr>
        <p:spPr bwMode="auto">
          <a:xfrm flipV="1">
            <a:off x="12620626" y="7030541"/>
            <a:ext cx="2071688" cy="197058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0" name="Straight Arrow Connector 118">
            <a:extLst>
              <a:ext uri="{FF2B5EF4-FFF2-40B4-BE49-F238E27FC236}">
                <a16:creationId xmlns:a16="http://schemas.microsoft.com/office/drawing/2014/main" id="{B659C647-6781-E5C5-3C6F-6A46C1F6D155}"/>
              </a:ext>
            </a:extLst>
          </p:cNvPr>
          <p:cNvCxnSpPr>
            <a:cxnSpLocks noChangeShapeType="1"/>
            <a:endCxn id="101" idx="2"/>
          </p:cNvCxnSpPr>
          <p:nvPr/>
        </p:nvCxnSpPr>
        <p:spPr bwMode="auto">
          <a:xfrm flipV="1">
            <a:off x="13477877" y="7030542"/>
            <a:ext cx="3929061" cy="197058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846F0391-FA4A-89CC-4ED6-71458517D392}"/>
              </a:ext>
            </a:extLst>
          </p:cNvPr>
          <p:cNvSpPr/>
          <p:nvPr/>
        </p:nvSpPr>
        <p:spPr bwMode="auto">
          <a:xfrm>
            <a:off x="13776326" y="10026651"/>
            <a:ext cx="8113856" cy="3242766"/>
          </a:xfrm>
          <a:prstGeom prst="wedgeRoundRectCallout">
            <a:avLst>
              <a:gd name="adj1" fmla="val -51423"/>
              <a:gd name="adj2" fmla="val -67601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4800" dirty="0">
                <a:solidFill>
                  <a:schemeClr val="tx1"/>
                </a:solidFill>
                <a:latin typeface="+mj-lt"/>
                <a:ea typeface="Microsoft YaHei" charset="-122"/>
              </a:rPr>
              <a:t>KOORDINACE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4800" dirty="0">
                <a:solidFill>
                  <a:schemeClr val="tx1"/>
                </a:solidFill>
                <a:latin typeface="+mj-lt"/>
                <a:ea typeface="Microsoft YaHei" charset="-122"/>
              </a:rPr>
              <a:t>Komorbidity, </a:t>
            </a:r>
            <a:r>
              <a:rPr lang="cs-CZ" sz="4800" dirty="0" err="1">
                <a:solidFill>
                  <a:schemeClr val="tx1"/>
                </a:solidFill>
                <a:latin typeface="+mj-lt"/>
                <a:ea typeface="Microsoft YaHei" charset="-122"/>
              </a:rPr>
              <a:t>Komedikace</a:t>
            </a:r>
            <a:r>
              <a:rPr lang="cs-CZ" sz="4800" dirty="0">
                <a:solidFill>
                  <a:schemeClr val="tx1"/>
                </a:solidFill>
                <a:latin typeface="+mj-lt"/>
                <a:ea typeface="Microsoft YaHei" charset="-122"/>
              </a:rPr>
              <a:t>, (izolace)</a:t>
            </a:r>
            <a:endParaRPr lang="en-GB" sz="4800" dirty="0">
              <a:solidFill>
                <a:schemeClr val="tx1"/>
              </a:solidFill>
              <a:latin typeface="+mj-lt"/>
              <a:ea typeface="Microsoft YaHei" charset="-122"/>
            </a:endParaRPr>
          </a:p>
        </p:txBody>
      </p:sp>
      <p:sp>
        <p:nvSpPr>
          <p:cNvPr id="39" name="TextBox 94">
            <a:extLst>
              <a:ext uri="{FF2B5EF4-FFF2-40B4-BE49-F238E27FC236}">
                <a16:creationId xmlns:a16="http://schemas.microsoft.com/office/drawing/2014/main" id="{7E60052F-53A6-DFA9-7BEC-E162865769E1}"/>
              </a:ext>
            </a:extLst>
          </p:cNvPr>
          <p:cNvSpPr txBox="1"/>
          <p:nvPr/>
        </p:nvSpPr>
        <p:spPr>
          <a:xfrm>
            <a:off x="4197351" y="8667750"/>
            <a:ext cx="421005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+mj-lt"/>
              </a:rPr>
              <a:t>anesteziolog</a:t>
            </a:r>
          </a:p>
        </p:txBody>
      </p:sp>
      <p:sp>
        <p:nvSpPr>
          <p:cNvPr id="40" name="TextBox 94">
            <a:extLst>
              <a:ext uri="{FF2B5EF4-FFF2-40B4-BE49-F238E27FC236}">
                <a16:creationId xmlns:a16="http://schemas.microsoft.com/office/drawing/2014/main" id="{A2675E09-97C7-C078-BCE5-7B41CEB165D4}"/>
              </a:ext>
            </a:extLst>
          </p:cNvPr>
          <p:cNvSpPr txBox="1"/>
          <p:nvPr/>
        </p:nvSpPr>
        <p:spPr>
          <a:xfrm>
            <a:off x="4197351" y="9890127"/>
            <a:ext cx="421005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+mj-lt"/>
              </a:rPr>
              <a:t>radiolog</a:t>
            </a:r>
          </a:p>
        </p:txBody>
      </p:sp>
      <p:sp>
        <p:nvSpPr>
          <p:cNvPr id="41" name="TextBox 94">
            <a:extLst>
              <a:ext uri="{FF2B5EF4-FFF2-40B4-BE49-F238E27FC236}">
                <a16:creationId xmlns:a16="http://schemas.microsoft.com/office/drawing/2014/main" id="{DF61702E-505C-C221-5C8B-B0A90FE5C92F}"/>
              </a:ext>
            </a:extLst>
          </p:cNvPr>
          <p:cNvSpPr txBox="1"/>
          <p:nvPr/>
        </p:nvSpPr>
        <p:spPr>
          <a:xfrm>
            <a:off x="4197351" y="11198226"/>
            <a:ext cx="421005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+mj-lt"/>
              </a:rPr>
              <a:t>kardiolog</a:t>
            </a:r>
          </a:p>
        </p:txBody>
      </p:sp>
      <p:sp>
        <p:nvSpPr>
          <p:cNvPr id="42" name="TextBox 94">
            <a:extLst>
              <a:ext uri="{FF2B5EF4-FFF2-40B4-BE49-F238E27FC236}">
                <a16:creationId xmlns:a16="http://schemas.microsoft.com/office/drawing/2014/main" id="{AFA0FD15-C30E-D8A3-2191-C60B06267306}"/>
              </a:ext>
            </a:extLst>
          </p:cNvPr>
          <p:cNvSpPr txBox="1"/>
          <p:nvPr/>
        </p:nvSpPr>
        <p:spPr>
          <a:xfrm>
            <a:off x="4225927" y="12499976"/>
            <a:ext cx="420687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sz="4400" dirty="0">
                <a:solidFill>
                  <a:schemeClr val="tx1"/>
                </a:solidFill>
                <a:latin typeface="+mj-lt"/>
              </a:rPr>
              <a:t>internista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%%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cs-CZ" dirty="0"/>
              <a:t>1613 z 26 700</a:t>
            </a:r>
          </a:p>
        </p:txBody>
      </p:sp>
      <p:sp>
        <p:nvSpPr>
          <p:cNvPr id="185" name="Více o faktu"/>
          <p:cNvSpPr txBox="1">
            <a:spLocks noGrp="1"/>
          </p:cNvSpPr>
          <p:nvPr>
            <p:ph type="body" idx="21"/>
          </p:nvPr>
        </p:nvSpPr>
        <p:spPr>
          <a:xfrm>
            <a:off x="1206500" y="9182677"/>
            <a:ext cx="21971000" cy="1079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Osob s infekcí pohybového aparátu na INF za období 2011 - 2023</a:t>
            </a:r>
            <a:endParaRPr dirty="0"/>
          </a:p>
        </p:txBody>
      </p:sp>
      <p:sp>
        <p:nvSpPr>
          <p:cNvPr id="2" name="Více o faktu">
            <a:extLst>
              <a:ext uri="{FF2B5EF4-FFF2-40B4-BE49-F238E27FC236}">
                <a16:creationId xmlns:a16="http://schemas.microsoft.com/office/drawing/2014/main" id="{18178D1C-A5A9-3178-3955-D2AD8BA53413}"/>
              </a:ext>
            </a:extLst>
          </p:cNvPr>
          <p:cNvSpPr txBox="1">
            <a:spLocks/>
          </p:cNvSpPr>
          <p:nvPr/>
        </p:nvSpPr>
        <p:spPr>
          <a:xfrm>
            <a:off x="1206500" y="7786255"/>
            <a:ext cx="21971000" cy="170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ctr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1pPr>
            <a:lvl2pPr marL="914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1371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1828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22860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  <a:lvl6pPr marL="27432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6pPr>
            <a:lvl7pPr marL="3200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7pPr>
            <a:lvl8pPr marL="3657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8pPr>
            <a:lvl9pPr marL="4114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9pPr>
          </a:lstStyle>
          <a:p>
            <a:pPr hangingPunct="1"/>
            <a:r>
              <a:rPr lang="cs-CZ" sz="9600"/>
              <a:t>tedy 6%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J.Š.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/>
          </a:p>
        </p:txBody>
      </p:sp>
      <p:sp>
        <p:nvSpPr>
          <p:cNvPr id="188" name="Kazuistik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rPr dirty="0" err="1"/>
              <a:t>Kazuistik</a:t>
            </a:r>
            <a:r>
              <a:rPr lang="cs-CZ" dirty="0"/>
              <a:t>a 1 – J.Š.</a:t>
            </a:r>
            <a:endParaRPr dirty="0"/>
          </a:p>
        </p:txBody>
      </p:sp>
      <p:sp>
        <p:nvSpPr>
          <p:cNvPr id="189" name="72 letý pacient s CML, DM2T, Dia noha, DLP, FiS, CHSS…"/>
          <p:cNvSpPr txBox="1">
            <a:spLocks noGrp="1"/>
          </p:cNvSpPr>
          <p:nvPr>
            <p:ph type="body" idx="1"/>
          </p:nvPr>
        </p:nvSpPr>
        <p:spPr>
          <a:xfrm>
            <a:off x="1206500" y="3327400"/>
            <a:ext cx="21971000" cy="8256012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cs-CZ" sz="5400"/>
              <a:t>72letý </a:t>
            </a:r>
            <a:r>
              <a:rPr sz="5400" dirty="0" err="1"/>
              <a:t>pacient</a:t>
            </a:r>
            <a:r>
              <a:rPr sz="5400" dirty="0"/>
              <a:t> s CML, DM2T, Dia </a:t>
            </a:r>
            <a:r>
              <a:rPr sz="5400" dirty="0" err="1"/>
              <a:t>noha</a:t>
            </a:r>
            <a:r>
              <a:rPr sz="5400" dirty="0"/>
              <a:t>, DLP, </a:t>
            </a:r>
            <a:r>
              <a:rPr sz="5400" dirty="0" err="1"/>
              <a:t>FiS</a:t>
            </a:r>
            <a:r>
              <a:rPr sz="5400" dirty="0"/>
              <a:t>, CHSS</a:t>
            </a:r>
          </a:p>
          <a:p>
            <a:r>
              <a:rPr sz="5400" dirty="0" err="1"/>
              <a:t>St.p</a:t>
            </a:r>
            <a:r>
              <a:rPr sz="5400" dirty="0"/>
              <a:t>. </a:t>
            </a:r>
            <a:r>
              <a:rPr sz="5400" dirty="0" err="1"/>
              <a:t>amputaci</a:t>
            </a:r>
            <a:r>
              <a:rPr sz="5400" dirty="0"/>
              <a:t> </a:t>
            </a:r>
            <a:r>
              <a:rPr sz="5400" dirty="0" err="1"/>
              <a:t>palce</a:t>
            </a:r>
            <a:r>
              <a:rPr sz="5400" dirty="0"/>
              <a:t> </a:t>
            </a:r>
            <a:r>
              <a:rPr sz="5400" dirty="0" err="1"/>
              <a:t>nohy</a:t>
            </a:r>
            <a:endParaRPr lang="cs-CZ" sz="5400"/>
          </a:p>
          <a:p>
            <a:r>
              <a:rPr sz="5400" dirty="0" err="1"/>
              <a:t>Iniciálně</a:t>
            </a:r>
            <a:r>
              <a:rPr sz="5400" dirty="0"/>
              <a:t> k </a:t>
            </a:r>
            <a:r>
              <a:rPr lang="cs-CZ" sz="5400"/>
              <a:t>F-P bypassu </a:t>
            </a:r>
            <a:r>
              <a:rPr sz="5400" dirty="0"/>
              <a:t>-&gt; </a:t>
            </a:r>
            <a:r>
              <a:rPr sz="5400" dirty="0" err="1"/>
              <a:t>Amputace</a:t>
            </a:r>
            <a:r>
              <a:rPr sz="5400" dirty="0"/>
              <a:t> 2. </a:t>
            </a:r>
            <a:r>
              <a:rPr sz="5400" dirty="0" err="1"/>
              <a:t>prstce</a:t>
            </a:r>
            <a:r>
              <a:rPr sz="5400" dirty="0"/>
              <a:t> a </a:t>
            </a:r>
            <a:r>
              <a:rPr sz="5400" dirty="0" err="1"/>
              <a:t>metatarsu</a:t>
            </a:r>
            <a:endParaRPr lang="cs-CZ" sz="5400"/>
          </a:p>
          <a:p>
            <a:r>
              <a:rPr sz="5400" dirty="0"/>
              <a:t>MRSA </a:t>
            </a:r>
            <a:r>
              <a:rPr sz="5400" dirty="0" err="1"/>
              <a:t>Sepse</a:t>
            </a:r>
            <a:r>
              <a:rPr lang="cs-CZ" sz="5400" dirty="0"/>
              <a:t>, s</a:t>
            </a:r>
            <a:r>
              <a:rPr sz="5400" dirty="0" err="1"/>
              <a:t>eptická</a:t>
            </a:r>
            <a:r>
              <a:rPr sz="5400" dirty="0"/>
              <a:t> </a:t>
            </a:r>
            <a:r>
              <a:rPr sz="5400" dirty="0" err="1"/>
              <a:t>artritida</a:t>
            </a:r>
            <a:r>
              <a:rPr lang="cs-CZ" sz="5400"/>
              <a:t> ramene</a:t>
            </a:r>
            <a:endParaRPr sz="5400" dirty="0"/>
          </a:p>
          <a:p>
            <a:r>
              <a:rPr sz="5400" dirty="0" err="1"/>
              <a:t>Spondylodiscitida</a:t>
            </a:r>
            <a:r>
              <a:rPr sz="5400" dirty="0"/>
              <a:t> L3-S1 se </a:t>
            </a:r>
            <a:r>
              <a:rPr lang="cs-CZ" sz="5400"/>
              <a:t>syndromem</a:t>
            </a:r>
            <a:r>
              <a:rPr sz="5400" dirty="0"/>
              <a:t> </a:t>
            </a:r>
            <a:r>
              <a:rPr lang="cs-CZ" sz="5400"/>
              <a:t>kaudy</a:t>
            </a:r>
            <a:endParaRPr lang="cs-CZ" sz="5400" dirty="0"/>
          </a:p>
          <a:p>
            <a:r>
              <a:rPr lang="cs-CZ" sz="5400" dirty="0"/>
              <a:t>Fokus defekt na noze</a:t>
            </a:r>
            <a:endParaRPr sz="5400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C7B2F210-40CE-D22B-5520-C8EB8D71CF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5733" t="18236" r="36601" b="4412"/>
          <a:stretch>
            <a:fillRect/>
          </a:stretch>
        </p:blipFill>
        <p:spPr bwMode="auto">
          <a:xfrm>
            <a:off x="19740534" y="3327400"/>
            <a:ext cx="3358910" cy="8256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J.Š.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/>
          </a:p>
        </p:txBody>
      </p:sp>
      <p:sp>
        <p:nvSpPr>
          <p:cNvPr id="192" name="Kazuistik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rPr lang="cs-CZ" dirty="0"/>
              <a:t>Kazuistika 1 – J.Š.</a:t>
            </a:r>
            <a:endParaRPr dirty="0"/>
          </a:p>
        </p:txBody>
      </p:sp>
      <p:sp>
        <p:nvSpPr>
          <p:cNvPr id="193" name="Laváž ramenního kloubu, dekomprese páteře…"/>
          <p:cNvSpPr txBox="1">
            <a:spLocks noGrp="1"/>
          </p:cNvSpPr>
          <p:nvPr>
            <p:ph type="body" idx="1"/>
          </p:nvPr>
        </p:nvSpPr>
        <p:spPr>
          <a:xfrm>
            <a:off x="1206500" y="3327400"/>
            <a:ext cx="21971000" cy="8256012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sz="5400" dirty="0" err="1"/>
              <a:t>Laváž</a:t>
            </a:r>
            <a:r>
              <a:rPr sz="5400" dirty="0"/>
              <a:t> </a:t>
            </a:r>
            <a:r>
              <a:rPr sz="5400" dirty="0" err="1"/>
              <a:t>ramenního</a:t>
            </a:r>
            <a:r>
              <a:rPr sz="5400" dirty="0"/>
              <a:t> </a:t>
            </a:r>
            <a:r>
              <a:rPr sz="5400" dirty="0" err="1"/>
              <a:t>kloubu</a:t>
            </a:r>
            <a:r>
              <a:rPr sz="5400" dirty="0"/>
              <a:t>, </a:t>
            </a:r>
            <a:r>
              <a:rPr sz="5400" dirty="0" err="1"/>
              <a:t>dekomprese</a:t>
            </a:r>
            <a:r>
              <a:rPr sz="5400" dirty="0"/>
              <a:t> </a:t>
            </a:r>
            <a:r>
              <a:rPr sz="5400" dirty="0" err="1"/>
              <a:t>páteře</a:t>
            </a:r>
            <a:r>
              <a:rPr lang="cs-CZ" sz="5400" dirty="0"/>
              <a:t> </a:t>
            </a:r>
            <a:endParaRPr sz="5400" dirty="0"/>
          </a:p>
          <a:p>
            <a:r>
              <a:rPr lang="cs-CZ" sz="5400"/>
              <a:t>Komplikováno</a:t>
            </a:r>
            <a:r>
              <a:rPr sz="5400" dirty="0"/>
              <a:t> HAI IMC, AKI on CKD, CML</a:t>
            </a:r>
            <a:endParaRPr lang="cs-CZ" sz="5400" dirty="0"/>
          </a:p>
          <a:p>
            <a:r>
              <a:rPr lang="pt-BR" sz="5400" err="1"/>
              <a:t>Hospitalizace</a:t>
            </a:r>
            <a:r>
              <a:rPr lang="pt-BR" sz="5400"/>
              <a:t> </a:t>
            </a:r>
            <a:r>
              <a:rPr lang="pt-BR" sz="5400" dirty="0"/>
              <a:t>74 </a:t>
            </a:r>
            <a:r>
              <a:rPr lang="pt-BR" sz="5400" err="1"/>
              <a:t>dní</a:t>
            </a:r>
            <a:r>
              <a:rPr lang="pt-BR" sz="5400" dirty="0"/>
              <a:t> v nem. ČB</a:t>
            </a:r>
            <a:endParaRPr sz="5400" dirty="0"/>
          </a:p>
          <a:p>
            <a:r>
              <a:rPr lang="cs-CZ" sz="5400"/>
              <a:t>V okresní nemocnici</a:t>
            </a:r>
            <a:r>
              <a:rPr lang="cs-CZ" sz="5400" dirty="0"/>
              <a:t> dalších 30 dní </a:t>
            </a:r>
            <a:endParaRPr sz="5400" dirty="0"/>
          </a:p>
          <a:p>
            <a:r>
              <a:rPr sz="5400" dirty="0" err="1"/>
              <a:t>Celkem</a:t>
            </a:r>
            <a:r>
              <a:rPr sz="5400" dirty="0"/>
              <a:t> 55 </a:t>
            </a:r>
            <a:r>
              <a:rPr sz="5400" dirty="0" err="1"/>
              <a:t>dní</a:t>
            </a:r>
            <a:r>
              <a:rPr sz="5400" dirty="0"/>
              <a:t> </a:t>
            </a:r>
            <a:r>
              <a:rPr sz="5400" dirty="0" err="1"/>
              <a:t>i.v.</a:t>
            </a:r>
            <a:r>
              <a:rPr sz="5400" dirty="0"/>
              <a:t> ATB</a:t>
            </a:r>
          </a:p>
          <a:p>
            <a:r>
              <a:rPr lang="cs-CZ" sz="5400" dirty="0"/>
              <a:t>Následně tříměsíční</a:t>
            </a:r>
            <a:r>
              <a:rPr sz="5400" dirty="0"/>
              <a:t> </a:t>
            </a:r>
            <a:r>
              <a:rPr sz="5400" dirty="0" err="1"/>
              <a:t>zajištění</a:t>
            </a:r>
            <a:r>
              <a:rPr sz="5400" dirty="0"/>
              <a:t> </a:t>
            </a:r>
            <a:r>
              <a:rPr sz="5400" dirty="0" err="1"/>
              <a:t>p.o.</a:t>
            </a:r>
            <a:r>
              <a:rPr sz="5400" dirty="0"/>
              <a:t> ATB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B76B3F-1CD1-A954-1657-1434E3A28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582" y="3269959"/>
            <a:ext cx="6925918" cy="923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F69861A-EA8C-D956-C662-DD9BA9625D41}"/>
              </a:ext>
            </a:extLst>
          </p:cNvPr>
          <p:cNvSpPr/>
          <p:nvPr/>
        </p:nvSpPr>
        <p:spPr>
          <a:xfrm>
            <a:off x="16306800" y="3327400"/>
            <a:ext cx="990600" cy="347133"/>
          </a:xfrm>
          <a:prstGeom prst="rect">
            <a:avLst/>
          </a:prstGeom>
          <a:solidFill>
            <a:schemeClr val="accent1">
              <a:satOff val="-9155"/>
              <a:lumOff val="-32673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J. L.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/>
          </a:p>
        </p:txBody>
      </p:sp>
      <p:sp>
        <p:nvSpPr>
          <p:cNvPr id="196" name="Kazuistik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rPr dirty="0" err="1"/>
              <a:t>Kazuistik</a:t>
            </a:r>
            <a:r>
              <a:rPr lang="cs-CZ" dirty="0"/>
              <a:t>a 2 – J.L. </a:t>
            </a:r>
            <a:endParaRPr dirty="0"/>
          </a:p>
        </p:txBody>
      </p:sp>
      <p:sp>
        <p:nvSpPr>
          <p:cNvPr id="197" name="53 letý pacient s DM2T, VVV L nohy…"/>
          <p:cNvSpPr txBox="1">
            <a:spLocks noGrp="1"/>
          </p:cNvSpPr>
          <p:nvPr>
            <p:ph type="body" idx="1"/>
          </p:nvPr>
        </p:nvSpPr>
        <p:spPr>
          <a:xfrm>
            <a:off x="1206500" y="3327400"/>
            <a:ext cx="21971000" cy="82560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53 </a:t>
            </a:r>
            <a:r>
              <a:rPr sz="5400" dirty="0" err="1"/>
              <a:t>letý</a:t>
            </a:r>
            <a:r>
              <a:rPr sz="5400" dirty="0"/>
              <a:t> </a:t>
            </a:r>
            <a:r>
              <a:rPr sz="5400" dirty="0" err="1"/>
              <a:t>pacient</a:t>
            </a:r>
            <a:r>
              <a:rPr sz="5400" dirty="0"/>
              <a:t> s DM2T, VVV L </a:t>
            </a:r>
            <a:r>
              <a:rPr sz="5400" dirty="0" err="1"/>
              <a:t>nohy</a:t>
            </a:r>
            <a:r>
              <a:rPr lang="cs-CZ" sz="5400" dirty="0"/>
              <a:t> - plastika</a:t>
            </a:r>
            <a:r>
              <a:rPr sz="5400" dirty="0"/>
              <a:t> </a:t>
            </a:r>
            <a:r>
              <a:rPr sz="5400" dirty="0" err="1"/>
              <a:t>ve</a:t>
            </a:r>
            <a:r>
              <a:rPr sz="5400" dirty="0"/>
              <a:t> 30 </a:t>
            </a:r>
            <a:r>
              <a:rPr sz="5400" dirty="0" err="1"/>
              <a:t>letech</a:t>
            </a:r>
            <a:r>
              <a:rPr sz="5400" dirty="0"/>
              <a:t> </a:t>
            </a:r>
          </a:p>
          <a:p>
            <a:r>
              <a:rPr sz="5400" dirty="0" err="1"/>
              <a:t>Stafylokoková</a:t>
            </a:r>
            <a:r>
              <a:rPr sz="5400" dirty="0"/>
              <a:t> </a:t>
            </a:r>
            <a:r>
              <a:rPr sz="5400" dirty="0" err="1"/>
              <a:t>sepse</a:t>
            </a:r>
            <a:r>
              <a:rPr sz="5400" dirty="0"/>
              <a:t> s </a:t>
            </a:r>
            <a:r>
              <a:rPr sz="5400" dirty="0" err="1"/>
              <a:t>metastatickými</a:t>
            </a:r>
            <a:r>
              <a:rPr sz="5400" dirty="0"/>
              <a:t> </a:t>
            </a:r>
            <a:r>
              <a:rPr sz="5400" dirty="0" err="1"/>
              <a:t>abscesy</a:t>
            </a:r>
            <a:r>
              <a:rPr sz="5400" dirty="0"/>
              <a:t>: </a:t>
            </a:r>
            <a:endParaRPr lang="cs-CZ" sz="5400" dirty="0"/>
          </a:p>
          <a:p>
            <a:pPr lvl="1"/>
            <a:r>
              <a:rPr lang="cs-CZ" sz="5400" dirty="0"/>
              <a:t>1. Bursitida P předloktí, </a:t>
            </a:r>
            <a:r>
              <a:rPr lang="cs-CZ" sz="5400" dirty="0" err="1"/>
              <a:t>olecrani</a:t>
            </a:r>
            <a:r>
              <a:rPr lang="cs-CZ" sz="5400" dirty="0"/>
              <a:t> </a:t>
            </a:r>
            <a:r>
              <a:rPr lang="cs-CZ" sz="5400" dirty="0" err="1"/>
              <a:t>bilat</a:t>
            </a:r>
            <a:r>
              <a:rPr lang="cs-CZ" sz="5400" dirty="0"/>
              <a:t>.; </a:t>
            </a:r>
            <a:r>
              <a:rPr lang="cs-CZ" sz="5400" dirty="0" err="1"/>
              <a:t>Pyothorax</a:t>
            </a:r>
            <a:endParaRPr lang="cs-CZ" sz="5400" dirty="0"/>
          </a:p>
          <a:p>
            <a:r>
              <a:rPr lang="cs-CZ" sz="5400" dirty="0"/>
              <a:t>Za hospitalizace „dozrávají“ další:</a:t>
            </a:r>
          </a:p>
          <a:p>
            <a:pPr lvl="1"/>
            <a:r>
              <a:rPr lang="cs-CZ" sz="5400" dirty="0"/>
              <a:t>2. </a:t>
            </a:r>
            <a:r>
              <a:rPr lang="cs-CZ" sz="5400" dirty="0" err="1"/>
              <a:t>Spondylodiscitida</a:t>
            </a:r>
            <a:r>
              <a:rPr lang="cs-CZ" sz="5400" dirty="0"/>
              <a:t> L4 – S1</a:t>
            </a:r>
            <a:endParaRPr sz="5400" dirty="0"/>
          </a:p>
          <a:p>
            <a:pPr lvl="1"/>
            <a:r>
              <a:rPr lang="cs-CZ" sz="5400" dirty="0"/>
              <a:t>3. </a:t>
            </a:r>
            <a:r>
              <a:rPr sz="5400" dirty="0" err="1"/>
              <a:t>Absces</a:t>
            </a:r>
            <a:r>
              <a:rPr sz="5400" dirty="0"/>
              <a:t> v L </a:t>
            </a:r>
            <a:r>
              <a:rPr sz="5400" dirty="0" err="1"/>
              <a:t>hýždi</a:t>
            </a:r>
            <a:r>
              <a:rPr lang="cs-CZ" sz="5400" dirty="0"/>
              <a:t>, obou stehnech; V břišní stěně</a:t>
            </a:r>
            <a:endParaRPr sz="54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E5204F3-36AA-8242-5A25-A78BBA861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" r="1716" b="878"/>
          <a:stretch/>
        </p:blipFill>
        <p:spPr>
          <a:xfrm>
            <a:off x="19145500" y="3378621"/>
            <a:ext cx="4032000" cy="820479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2B4FC579-FB47-31DE-2610-64DFDD4937F1}"/>
              </a:ext>
            </a:extLst>
          </p:cNvPr>
          <p:cNvSpPr/>
          <p:nvPr/>
        </p:nvSpPr>
        <p:spPr>
          <a:xfrm>
            <a:off x="20116800" y="6264613"/>
            <a:ext cx="233464" cy="233464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3B834C6-79C4-8983-7BD7-526924032CF1}"/>
              </a:ext>
            </a:extLst>
          </p:cNvPr>
          <p:cNvSpPr/>
          <p:nvPr/>
        </p:nvSpPr>
        <p:spPr>
          <a:xfrm>
            <a:off x="22020178" y="6264613"/>
            <a:ext cx="233464" cy="233464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BF87E8BC-E9A9-56C7-E1F3-44D95792F971}"/>
              </a:ext>
            </a:extLst>
          </p:cNvPr>
          <p:cNvSpPr/>
          <p:nvPr/>
        </p:nvSpPr>
        <p:spPr>
          <a:xfrm>
            <a:off x="20522120" y="6741268"/>
            <a:ext cx="233464" cy="233464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6D180B5-8B5D-0667-DAD3-DAF962514BB0}"/>
              </a:ext>
            </a:extLst>
          </p:cNvPr>
          <p:cNvSpPr/>
          <p:nvPr/>
        </p:nvSpPr>
        <p:spPr>
          <a:xfrm>
            <a:off x="20369719" y="7481016"/>
            <a:ext cx="233464" cy="233464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3B7367D-FB1B-FD35-A86C-A1515B5E2030}"/>
              </a:ext>
            </a:extLst>
          </p:cNvPr>
          <p:cNvSpPr/>
          <p:nvPr/>
        </p:nvSpPr>
        <p:spPr>
          <a:xfrm>
            <a:off x="20405388" y="8104032"/>
            <a:ext cx="233464" cy="233464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D99FD4E-8BFE-FB93-9716-78FDB9D30985}"/>
              </a:ext>
            </a:extLst>
          </p:cNvPr>
          <p:cNvSpPr/>
          <p:nvPr/>
        </p:nvSpPr>
        <p:spPr>
          <a:xfrm>
            <a:off x="21665276" y="8104032"/>
            <a:ext cx="233464" cy="233464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0" name="Obdélník: s odříznutými horními rohy 9">
            <a:extLst>
              <a:ext uri="{FF2B5EF4-FFF2-40B4-BE49-F238E27FC236}">
                <a16:creationId xmlns:a16="http://schemas.microsoft.com/office/drawing/2014/main" id="{FCCB165C-B28F-376A-A22B-8A3D9D037D36}"/>
              </a:ext>
            </a:extLst>
          </p:cNvPr>
          <p:cNvSpPr/>
          <p:nvPr/>
        </p:nvSpPr>
        <p:spPr>
          <a:xfrm>
            <a:off x="20638852" y="4941651"/>
            <a:ext cx="1026424" cy="1556426"/>
          </a:xfrm>
          <a:prstGeom prst="snip2SameRect">
            <a:avLst/>
          </a:prstGeom>
          <a:noFill/>
          <a:ln w="3175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2" name="Vývojový diagram: magnetický disk 11">
            <a:extLst>
              <a:ext uri="{FF2B5EF4-FFF2-40B4-BE49-F238E27FC236}">
                <a16:creationId xmlns:a16="http://schemas.microsoft.com/office/drawing/2014/main" id="{DE3955D4-533A-F6AF-8AB0-3CFF2857DB49}"/>
              </a:ext>
            </a:extLst>
          </p:cNvPr>
          <p:cNvSpPr/>
          <p:nvPr/>
        </p:nvSpPr>
        <p:spPr>
          <a:xfrm>
            <a:off x="20878069" y="7107912"/>
            <a:ext cx="547990" cy="259075"/>
          </a:xfrm>
          <a:prstGeom prst="flowChartMagneticDisk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303D5CE9-9385-4B80-3E15-4FD6E4C0FF25}"/>
              </a:ext>
            </a:extLst>
          </p:cNvPr>
          <p:cNvSpPr/>
          <p:nvPr/>
        </p:nvSpPr>
        <p:spPr>
          <a:xfrm>
            <a:off x="20000068" y="6634932"/>
            <a:ext cx="233464" cy="233464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uiExpand="1" build="p" animBg="1"/>
      <p:bldP spid="3" grpId="0" uiExpand="1" animBg="1"/>
      <p:bldP spid="4" grpId="0" uiExpand="1" animBg="1"/>
      <p:bldP spid="5" grpId="0" animBg="1"/>
      <p:bldP spid="6" grpId="0" animBg="1"/>
      <p:bldP spid="7" grpId="0" animBg="1"/>
      <p:bldP spid="8" grpId="0" animBg="1"/>
      <p:bldP spid="10" grpId="0" uiExpand="1" animBg="1"/>
      <p:bldP spid="12" grpId="0" uiExpand="1" animBg="1"/>
      <p:bldP spid="13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J. L.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/>
          </a:p>
        </p:txBody>
      </p:sp>
      <p:sp>
        <p:nvSpPr>
          <p:cNvPr id="200" name="Kazuistik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rPr lang="cs-CZ" dirty="0"/>
              <a:t>Kazuistika 2 – J.L. </a:t>
            </a:r>
            <a:endParaRPr dirty="0"/>
          </a:p>
        </p:txBody>
      </p:sp>
      <p:sp>
        <p:nvSpPr>
          <p:cNvPr id="201" name="Spondylodiscitida L4-S1…"/>
          <p:cNvSpPr txBox="1">
            <a:spLocks noGrp="1"/>
          </p:cNvSpPr>
          <p:nvPr>
            <p:ph type="body" idx="1"/>
          </p:nvPr>
        </p:nvSpPr>
        <p:spPr>
          <a:xfrm>
            <a:off x="1206500" y="3327400"/>
            <a:ext cx="21971000" cy="8256012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r>
              <a:rPr lang="cs-CZ" sz="5400" dirty="0"/>
              <a:t>Hrudní drenáž; Sanace fokusů + VAC</a:t>
            </a:r>
          </a:p>
          <a:p>
            <a:r>
              <a:rPr lang="cs-CZ" sz="5400" dirty="0" err="1"/>
              <a:t>Hemilaminektomie</a:t>
            </a:r>
            <a:r>
              <a:rPr lang="cs-CZ" sz="5400" dirty="0"/>
              <a:t>, s nutností revize</a:t>
            </a:r>
          </a:p>
          <a:p>
            <a:r>
              <a:rPr lang="cs-CZ" sz="5400" dirty="0"/>
              <a:t>STAU, při revizi E. </a:t>
            </a:r>
            <a:r>
              <a:rPr lang="cs-CZ" sz="5400" dirty="0" err="1"/>
              <a:t>faecalis</a:t>
            </a:r>
            <a:r>
              <a:rPr lang="cs-CZ" sz="5400" dirty="0"/>
              <a:t>, </a:t>
            </a:r>
            <a:r>
              <a:rPr lang="cs-CZ" sz="5400" dirty="0" err="1"/>
              <a:t>Ent</a:t>
            </a:r>
            <a:r>
              <a:rPr lang="cs-CZ" sz="5400" dirty="0"/>
              <a:t>. </a:t>
            </a:r>
            <a:r>
              <a:rPr lang="cs-CZ" sz="5400" err="1"/>
              <a:t>Cloacae</a:t>
            </a:r>
            <a:endParaRPr lang="cs-CZ" sz="5400"/>
          </a:p>
          <a:p>
            <a:r>
              <a:rPr lang="pl-PL" sz="5400" dirty="0"/>
              <a:t>Fokus </a:t>
            </a:r>
            <a:r>
              <a:rPr lang="pl-PL" sz="5400"/>
              <a:t>ploska</a:t>
            </a:r>
            <a:r>
              <a:rPr lang="pl-PL" sz="5400" dirty="0"/>
              <a:t> </a:t>
            </a:r>
            <a:r>
              <a:rPr lang="pl-PL" sz="5400"/>
              <a:t>nohy</a:t>
            </a:r>
            <a:r>
              <a:rPr lang="pl-PL" sz="5400" dirty="0"/>
              <a:t> s defektem</a:t>
            </a:r>
            <a:endParaRPr lang="cs-CZ" sz="5400" dirty="0"/>
          </a:p>
          <a:p>
            <a:r>
              <a:rPr lang="cs-CZ" sz="5400" dirty="0"/>
              <a:t>Pomalé hojení, řádný efekt po měsíci</a:t>
            </a:r>
          </a:p>
          <a:p>
            <a:r>
              <a:rPr lang="cs-CZ" sz="5400" dirty="0"/>
              <a:t>Nyní 42 dní na JIP INF</a:t>
            </a:r>
            <a:endParaRPr sz="5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DAA9A31-F8C6-3841-0A43-D16DEDD7E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663" y="3327400"/>
            <a:ext cx="6882837" cy="9177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E7DC6C9-CB87-64FF-102D-378C2E71662F}"/>
              </a:ext>
            </a:extLst>
          </p:cNvPr>
          <p:cNvSpPr/>
          <p:nvPr/>
        </p:nvSpPr>
        <p:spPr>
          <a:xfrm>
            <a:off x="16294663" y="3356152"/>
            <a:ext cx="799537" cy="431800"/>
          </a:xfrm>
          <a:prstGeom prst="rect">
            <a:avLst/>
          </a:prstGeom>
          <a:solidFill>
            <a:schemeClr val="accent1">
              <a:satOff val="-9155"/>
              <a:lumOff val="-32673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odtitul snímku"/>
          <p:cNvSpPr txBox="1">
            <a:spLocks noGrp="1"/>
          </p:cNvSpPr>
          <p:nvPr>
            <p:ph type="body" idx="21"/>
          </p:nvPr>
        </p:nvSpPr>
        <p:spPr>
          <a:xfrm>
            <a:off x="1206499" y="2393198"/>
            <a:ext cx="21971000" cy="10033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cs-CZ" dirty="0"/>
              <a:t>Soubor 1 613 (6% hospitalizací) osob s infekcí pohybového aparátu za období 2011 – 2023 </a:t>
            </a:r>
            <a:endParaRPr dirty="0"/>
          </a:p>
        </p:txBody>
      </p:sp>
      <p:sp>
        <p:nvSpPr>
          <p:cNvPr id="208" name="Grafy/statistik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rPr lang="cs-CZ" dirty="0"/>
              <a:t>Statistika</a:t>
            </a:r>
            <a:endParaRPr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04C938E7-C859-A81A-8983-BC01845E5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6288"/>
              </p:ext>
            </p:extLst>
          </p:nvPr>
        </p:nvGraphicFramePr>
        <p:xfrm>
          <a:off x="3501539" y="3695492"/>
          <a:ext cx="17380917" cy="6325016"/>
        </p:xfrm>
        <a:graphic>
          <a:graphicData uri="http://schemas.openxmlformats.org/drawingml/2006/table">
            <a:tbl>
              <a:tblPr/>
              <a:tblGrid>
                <a:gridCol w="5793639">
                  <a:extLst>
                    <a:ext uri="{9D8B030D-6E8A-4147-A177-3AD203B41FA5}">
                      <a16:colId xmlns:a16="http://schemas.microsoft.com/office/drawing/2014/main" val="1988591137"/>
                    </a:ext>
                  </a:extLst>
                </a:gridCol>
                <a:gridCol w="5793639">
                  <a:extLst>
                    <a:ext uri="{9D8B030D-6E8A-4147-A177-3AD203B41FA5}">
                      <a16:colId xmlns:a16="http://schemas.microsoft.com/office/drawing/2014/main" val="3567938051"/>
                    </a:ext>
                  </a:extLst>
                </a:gridCol>
                <a:gridCol w="5793639">
                  <a:extLst>
                    <a:ext uri="{9D8B030D-6E8A-4147-A177-3AD203B41FA5}">
                      <a16:colId xmlns:a16="http://schemas.microsoft.com/office/drawing/2014/main" val="188595299"/>
                    </a:ext>
                  </a:extLst>
                </a:gridCol>
              </a:tblGrid>
              <a:tr h="1598487"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​INF ODD. NCB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937E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r>
                        <a:rPr lang="cs-CZ" sz="44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4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 hospitalizací</a:t>
                      </a:r>
                      <a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937E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400" b="1" i="0" u="none" strike="noStrike" cap="non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venir Next Regular"/>
                        </a:rPr>
                        <a:t>Medián délky hospitalizace</a:t>
                      </a:r>
                      <a:endParaRPr lang="en-US" sz="4400" b="1" i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937E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57407"/>
                  </a:ext>
                </a:extLst>
              </a:tr>
              <a:tr h="1446897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44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Pohybový aparát</a:t>
                      </a:r>
                      <a:endParaRPr lang="en-US" sz="4400" b="1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CE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1 613 </a:t>
                      </a:r>
                      <a:endParaRPr lang="en-US" sz="44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 (IQR 9-30)</a:t>
                      </a:r>
                      <a:endParaRPr lang="en-US" sz="44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0352"/>
                  </a:ext>
                </a:extLst>
              </a:tr>
              <a:tr h="1639816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4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cs-CZ" sz="4400" b="1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Nediabetici</a:t>
                      </a:r>
                      <a:endParaRPr lang="en-US" sz="4400" b="1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CE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cs-CZ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r>
                        <a:rPr lang="cs-CZ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(71,5%)</a:t>
                      </a:r>
                      <a:endParaRPr lang="en-US" sz="44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dní </a:t>
                      </a:r>
                      <a:r>
                        <a:rPr lang="cs-CZ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(IQR, 9 - 28)</a:t>
                      </a:r>
                      <a:endParaRPr lang="en-US" sz="4400" b="1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28793"/>
                  </a:ext>
                </a:extLst>
              </a:tr>
              <a:tr h="1639816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4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Diabetici</a:t>
                      </a:r>
                      <a:endParaRPr lang="en-US" sz="4400" b="1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CE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460</a:t>
                      </a:r>
                      <a:r>
                        <a:rPr lang="en-US" sz="44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r>
                        <a:rPr lang="cs-CZ" sz="44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(28,5%)</a:t>
                      </a:r>
                      <a:endParaRPr lang="en-US" sz="44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 dní </a:t>
                      </a:r>
                      <a:r>
                        <a:rPr lang="cs-CZ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(IQR, 12 – 34)</a:t>
                      </a:r>
                      <a:endParaRPr lang="en-US" sz="4400" b="1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57584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7AD23D47-7556-A287-BD81-0181BC073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783610" y="7938325"/>
            <a:ext cx="434991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AAE07F0-0BBF-B400-C90C-3210BF4CA247}"/>
              </a:ext>
            </a:extLst>
          </p:cNvPr>
          <p:cNvSpPr txBox="1"/>
          <p:nvPr/>
        </p:nvSpPr>
        <p:spPr>
          <a:xfrm>
            <a:off x="18075123" y="6259028"/>
            <a:ext cx="1828800" cy="13208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4000" i="0" u="none" strike="noStrike" cap="none" spc="0" normalizeH="0" baseline="0">
              <a:ln>
                <a:noFill/>
              </a:ln>
              <a:solidFill>
                <a:schemeClr val="accent1">
                  <a:satOff val="-9155"/>
                  <a:lumOff val="-32673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852F79-A9D0-6CB4-D2AF-30AC2D285EC1}"/>
              </a:ext>
            </a:extLst>
          </p:cNvPr>
          <p:cNvSpPr txBox="1"/>
          <p:nvPr/>
        </p:nvSpPr>
        <p:spPr>
          <a:xfrm>
            <a:off x="1108361" y="10319502"/>
            <a:ext cx="22167272" cy="218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fontAlgn="base"/>
            <a:r>
              <a:rPr lang="cs-CZ" sz="4800" b="1" dirty="0">
                <a:solidFill>
                  <a:srgbClr val="000000"/>
                </a:solidFill>
              </a:rPr>
              <a:t>Diabetici s infekcí pohybového aparátu mají statisticky významnou delší dobu hospitalizace. (P &lt; 0,05)</a:t>
            </a:r>
            <a:endParaRPr lang="en-US" sz="48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2657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6_DynamicWavesLight">
  <a:themeElements>
    <a:clrScheme name="36_DynamicWavesLight">
      <a:dk1>
        <a:srgbClr val="53585F"/>
      </a:dk1>
      <a:lt1>
        <a:srgbClr val="5F3E0C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6_DynamicWavesLight">
  <a:themeElements>
    <a:clrScheme name="36_DynamicWaves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460</Words>
  <Application>Microsoft Office PowerPoint</Application>
  <PresentationFormat>Vlastní</PresentationFormat>
  <Paragraphs>85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Avenir Next Regular</vt:lpstr>
      <vt:lpstr>Calibri</vt:lpstr>
      <vt:lpstr>Helvetica Neue</vt:lpstr>
      <vt:lpstr>Produkt Extralight</vt:lpstr>
      <vt:lpstr>Produkt Light</vt:lpstr>
      <vt:lpstr>Times New Roman</vt:lpstr>
      <vt:lpstr>36_DynamicWavesLight</vt:lpstr>
      <vt:lpstr>Diabetes v infekci</vt:lpstr>
      <vt:lpstr>Úvod</vt:lpstr>
      <vt:lpstr>Prezentace aplikace PowerPoint</vt:lpstr>
      <vt:lpstr>Prezentace aplikace PowerPoint</vt:lpstr>
      <vt:lpstr>Kazuistika 1 – J.Š.</vt:lpstr>
      <vt:lpstr>Kazuistika 1 – J.Š.</vt:lpstr>
      <vt:lpstr>Kazuistika 2 – J.L. </vt:lpstr>
      <vt:lpstr>Kazuistika 2 – J.L. </vt:lpstr>
      <vt:lpstr>Statistika</vt:lpstr>
      <vt:lpstr>Statistika</vt:lpstr>
      <vt:lpstr>Závěr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v infekci</dc:title>
  <dc:creator>Eli</dc:creator>
  <cp:lastModifiedBy>Vojtěch Pražák</cp:lastModifiedBy>
  <cp:revision>19</cp:revision>
  <dcterms:modified xsi:type="dcterms:W3CDTF">2023-12-07T10:28:33Z</dcterms:modified>
</cp:coreProperties>
</file>